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+5zf70CP+G/E0lg9S6WYy4ryk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23766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0" name="Google Shape;230;p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2" name="Google Shape;28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94" name="Google Shape;29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4" name="Google Shape;184;p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5" name="Google Shape;205;p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1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0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0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30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0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1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1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2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3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24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25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5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5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26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26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2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27"/>
          <p:cNvPicPr preferRelativeResize="0"/>
          <p:nvPr/>
        </p:nvPicPr>
        <p:blipFill rotWithShape="1">
          <a:blip r:embed="rId4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0" name="Google Shape;80;p2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2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" name="Google Shape;83;p2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84;p2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2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2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2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2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2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2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" name="Google Shape;9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2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8" descr="Резултат с изображение за mind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99" name="Google Shape;99;p28" descr="HackVrats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9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29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2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9" descr="us4bg-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9" descr="promianata-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9" descr="vratsa-municipality-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9" descr="Telerik_Academy_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9" descr="mindhub-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9" descr="NMD-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2020/2021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8400" smtClean="0"/>
              <a:t>Многомерни</a:t>
            </a:r>
            <a:r>
              <a:rPr lang="en-US" sz="8400" dirty="0" smtClean="0"/>
              <a:t> </a:t>
            </a:r>
            <a:r>
              <a:rPr lang="en-US" sz="8400" dirty="0" err="1"/>
              <a:t>масиви</a:t>
            </a:r>
            <a:endParaRPr sz="8400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endParaRPr sz="9600" dirty="0"/>
          </a:p>
        </p:txBody>
      </p:sp>
      <p:sp>
        <p:nvSpPr>
          <p:cNvPr id="142" name="Google Shape;142;p1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Многомерен масив с елементи тип масив, съдържащи различен брой елементи и с числови индекси на елементите.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Вътрешните елементи са асоциативни асиви.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endParaRPr/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$arr = </a:t>
            </a:r>
            <a:r>
              <a:rPr lang="en-US" sz="1800" b="1">
                <a:solidFill>
                  <a:schemeClr val="lt1"/>
                </a:solidFill>
              </a:rPr>
              <a:t>[</a:t>
            </a:r>
            <a:r>
              <a:rPr lang="en-US" sz="1800"/>
              <a:t> ‘Gosho Petrov’,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</a:t>
            </a:r>
            <a:r>
              <a:rPr lang="en-US" sz="1800" b="1">
                <a:solidFill>
                  <a:srgbClr val="F2A818"/>
                </a:solidFill>
              </a:rPr>
              <a:t>[</a:t>
            </a:r>
            <a:r>
              <a:rPr lang="en-US" sz="1800"/>
              <a:t>‘wife’ =&gt; ‘Pepa Petrova’,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  ‘son’ =&gt; ‘Ivan Petrov’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 ‘daughter’=&gt; ‘Ceca Petrova’,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 ‘dauther_boyfriend’ =&gt; ‘Pesho’</a:t>
            </a:r>
            <a:r>
              <a:rPr lang="en-US" sz="1800" b="1">
                <a:solidFill>
                  <a:srgbClr val="F2A818"/>
                </a:solidFill>
              </a:rPr>
              <a:t>]</a:t>
            </a:r>
            <a:r>
              <a:rPr lang="en-US" sz="1800"/>
              <a:t>,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</a:t>
            </a:r>
            <a:r>
              <a:rPr lang="en-US" sz="1800" b="1">
                <a:solidFill>
                  <a:srgbClr val="F2A818"/>
                </a:solidFill>
              </a:rPr>
              <a:t>[</a:t>
            </a:r>
            <a:r>
              <a:rPr lang="en-US" sz="1800"/>
              <a:t>‘city’ =&gt; ‘Vratsa’,</a:t>
            </a:r>
            <a:endParaRPr sz="1800"/>
          </a:p>
          <a:p>
            <a:pPr marL="9144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 ‘street’ =&gt; ‘Kokiche’,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  ‘street_number’ =&gt;</a:t>
            </a:r>
            <a:r>
              <a:rPr lang="en-US" sz="1800" b="1">
                <a:solidFill>
                  <a:schemeClr val="lt1"/>
                </a:solidFill>
              </a:rPr>
              <a:t> 14,</a:t>
            </a:r>
            <a:r>
              <a:rPr lang="en-US" sz="1800" b="1">
                <a:solidFill>
                  <a:srgbClr val="F2A818"/>
                </a:solidFill>
              </a:rPr>
              <a:t>]</a:t>
            </a:r>
            <a:endParaRPr sz="1800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rgbClr val="434343"/>
                </a:solidFill>
              </a:rPr>
              <a:t>			…..</a:t>
            </a:r>
            <a:endParaRPr sz="1800" b="1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1800" b="1">
                <a:solidFill>
                  <a:schemeClr val="lt1"/>
                </a:solidFill>
              </a:rPr>
              <a:t> ]</a:t>
            </a:r>
            <a:r>
              <a:rPr lang="en-US" sz="1800" b="1">
                <a:solidFill>
                  <a:srgbClr val="434343"/>
                </a:solidFill>
              </a:rPr>
              <a:t>;</a:t>
            </a:r>
            <a:endParaRPr sz="1800" b="1">
              <a:solidFill>
                <a:srgbClr val="434343"/>
              </a:solidFill>
            </a:endParaRPr>
          </a:p>
        </p:txBody>
      </p:sp>
      <p:sp>
        <p:nvSpPr>
          <p:cNvPr id="224" name="Google Shape;224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Примери за многомерни масиви</a:t>
            </a:r>
            <a:endParaRPr/>
          </a:p>
        </p:txBody>
      </p:sp>
      <p:sp>
        <p:nvSpPr>
          <p:cNvPr id="225" name="Google Shape;225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 txBox="1"/>
          <p:nvPr/>
        </p:nvSpPr>
        <p:spPr>
          <a:xfrm>
            <a:off x="4426050" y="1536100"/>
            <a:ext cx="3339900" cy="18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Генериране и отпечатване на многомерен масив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1194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Генерирайте двумерен масив MxN, с едни и същи стойности на елементите и го отпечатайте в таблица.  За M=4, N=4; За M=4, N=6.</a:t>
            </a:r>
            <a:endParaRPr sz="1800" b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Резултатът трябва да има следния вид </a:t>
            </a:r>
            <a:endParaRPr sz="1800" b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98"/>
              <a:buNone/>
            </a:pPr>
            <a:r>
              <a:rPr lang="en-US" sz="16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 M=4, N=4	 								За M=4, N=6</a:t>
            </a: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/>
          </a:p>
        </p:txBody>
      </p:sp>
      <p:sp>
        <p:nvSpPr>
          <p:cNvPr id="239" name="Google Shape;239;p1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0" name="Google Shape;240;p1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Задача</a:t>
            </a:r>
            <a:endParaRPr/>
          </a:p>
        </p:txBody>
      </p:sp>
      <p:pic>
        <p:nvPicPr>
          <p:cNvPr id="241" name="Google Shape;24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6205" y="3567832"/>
            <a:ext cx="1368152" cy="227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2488" y="3552981"/>
            <a:ext cx="2026390" cy="230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>
            <a:spLocks noGrp="1"/>
          </p:cNvSpPr>
          <p:nvPr>
            <p:ph type="body" idx="1"/>
          </p:nvPr>
        </p:nvSpPr>
        <p:spPr>
          <a:xfrm>
            <a:off x="615275" y="1612450"/>
            <a:ext cx="10742100" cy="12120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Генериране елементите на масива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M=4, N=4  - </a:t>
            </a:r>
            <a:r>
              <a:rPr lang="en-US" sz="1400" b="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масив с 4 елемента тип масив, всеки от тях с 4 елемента със стойност 1</a:t>
            </a:r>
            <a:endParaRPr sz="14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M=4, N=6 - </a:t>
            </a:r>
            <a:r>
              <a:rPr lang="en-US" sz="1400" b="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масив с 4 елемента тип масив, всеки от тях с 6 елемента със стойност 1</a:t>
            </a:r>
            <a:endParaRPr sz="1400" b="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Task - step 1</a:t>
            </a:r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body" idx="1"/>
          </p:nvPr>
        </p:nvSpPr>
        <p:spPr>
          <a:xfrm>
            <a:off x="615275" y="3160750"/>
            <a:ext cx="10742100" cy="33201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$m=4; $n=6; $arr = [];</a:t>
            </a:r>
            <a:r>
              <a:rPr lang="en-US" sz="1800">
                <a:solidFill>
                  <a:srgbClr val="F2A818"/>
                </a:solidFill>
              </a:rPr>
              <a:t>//declare array variable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for ($i=0; $i&lt;$m;$i++){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/>
              <a:t>	</a:t>
            </a:r>
            <a:r>
              <a:rPr lang="en-US" sz="1800"/>
              <a:t>$arr[$i] = [];</a:t>
            </a:r>
            <a:r>
              <a:rPr lang="en-US" sz="1800">
                <a:solidFill>
                  <a:srgbClr val="F2A818"/>
                </a:solidFill>
              </a:rPr>
              <a:t>//declararation that each array element will be array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>
                <a:solidFill>
                  <a:srgbClr val="F2A818"/>
                </a:solidFill>
              </a:rPr>
              <a:t>   	</a:t>
            </a:r>
            <a:r>
              <a:rPr lang="en-US" sz="1800"/>
              <a:t>for ($j=0; $j&lt;n;$i++){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	</a:t>
            </a:r>
            <a:r>
              <a:rPr lang="en-US" sz="1800">
                <a:solidFill>
                  <a:srgbClr val="F2A818"/>
                </a:solidFill>
              </a:rPr>
              <a:t>//setting each element of array elements of $arr</a:t>
            </a:r>
            <a:endParaRPr sz="1800">
              <a:solidFill>
                <a:srgbClr val="F2A818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$arr[$i][$j] = 1;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}</a:t>
            </a:r>
            <a:r>
              <a:rPr lang="en-US" sz="1800">
                <a:solidFill>
                  <a:srgbClr val="F2A818"/>
                </a:solidFill>
              </a:rPr>
              <a:t>//end inner for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}</a:t>
            </a:r>
            <a:r>
              <a:rPr lang="en-US" sz="1800">
                <a:solidFill>
                  <a:srgbClr val="F2A818"/>
                </a:solidFill>
              </a:rPr>
              <a:t>//end outer for</a:t>
            </a:r>
            <a:endParaRPr sz="1800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body" idx="1"/>
          </p:nvPr>
        </p:nvSpPr>
        <p:spPr>
          <a:xfrm>
            <a:off x="615300" y="1681825"/>
            <a:ext cx="10961400" cy="6273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1800" b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Отпечатване на масива/матрицата под формата на таблица.</a:t>
            </a:r>
            <a:endParaRPr sz="1800" b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/>
          </p:nvPr>
        </p:nvSpPr>
        <p:spPr>
          <a:xfrm>
            <a:off x="180130" y="170125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Task - step 2</a:t>
            </a:r>
            <a:endParaRPr/>
          </a:p>
        </p:txBody>
      </p:sp>
      <p:sp>
        <p:nvSpPr>
          <p:cNvPr id="260" name="Google Shape;260;p14"/>
          <p:cNvSpPr txBox="1">
            <a:spLocks noGrp="1"/>
          </p:cNvSpPr>
          <p:nvPr>
            <p:ph type="body" idx="1"/>
          </p:nvPr>
        </p:nvSpPr>
        <p:spPr>
          <a:xfrm>
            <a:off x="615275" y="2585950"/>
            <a:ext cx="10742100" cy="38949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echo ‘&lt;table&gt;’;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for ($p=0; $p&lt;$m;$p++){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/>
              <a:t>	</a:t>
            </a:r>
            <a:r>
              <a:rPr lang="en-US" sz="1800"/>
              <a:t>echo ‘&lt;tr&gt;’;</a:t>
            </a:r>
            <a:r>
              <a:rPr lang="en-US" sz="1800">
                <a:solidFill>
                  <a:srgbClr val="F2A818"/>
                </a:solidFill>
              </a:rPr>
              <a:t>//each row is an element of the multidimensional array/MA/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>
                <a:solidFill>
                  <a:srgbClr val="F2A818"/>
                </a:solidFill>
              </a:rPr>
              <a:t>   	</a:t>
            </a:r>
            <a:r>
              <a:rPr lang="en-US" sz="1800"/>
              <a:t>for ($k=0; $k&lt;n;$k++){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		echo ‘&lt;td&gt;’;</a:t>
            </a:r>
            <a:r>
              <a:rPr lang="en-US" sz="1800">
                <a:solidFill>
                  <a:srgbClr val="F2A818"/>
                </a:solidFill>
              </a:rPr>
              <a:t>//each cell displays each element`s of MA element value</a:t>
            </a:r>
            <a:endParaRPr sz="1800">
              <a:solidFill>
                <a:srgbClr val="F2A818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echo $arr[$p][$k];</a:t>
            </a:r>
            <a:endParaRPr sz="180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echo ‘&lt;/td&gt;’;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}</a:t>
            </a:r>
            <a:r>
              <a:rPr lang="en-US" sz="1800">
                <a:solidFill>
                  <a:srgbClr val="F2A818"/>
                </a:solidFill>
              </a:rPr>
              <a:t>//end inner for</a:t>
            </a:r>
            <a:endParaRPr sz="1800">
              <a:solidFill>
                <a:srgbClr val="F2A818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echo ‘&lt;/tr&gt;’;</a:t>
            </a:r>
            <a:r>
              <a:rPr lang="en-US" sz="1800">
                <a:solidFill>
                  <a:srgbClr val="F2A818"/>
                </a:solidFill>
              </a:rPr>
              <a:t>//close each row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}</a:t>
            </a:r>
            <a:r>
              <a:rPr lang="en-US" sz="1800">
                <a:solidFill>
                  <a:srgbClr val="F2A818"/>
                </a:solidFill>
              </a:rPr>
              <a:t>//end outer for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echo ‘&lt;/table&gt;’;</a:t>
            </a:r>
            <a:endParaRPr sz="1800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Когато стойностите на елементите на масива се получават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 някаква формула – тази формула трябва да работи за всички 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Елементи на масива  и за произволна стойност на M и N !!!!!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-24114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3600" b="1">
              <a:solidFill>
                <a:schemeClr val="lt1"/>
              </a:solidFill>
            </a:endParaRPr>
          </a:p>
        </p:txBody>
      </p:sp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Task</a:t>
            </a:r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75" name="Google Shape;2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298" name="Google Shape;298;p1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Съдържание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08105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lvl="0" indent="-446088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Деклариране на многомерни масиви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Достъп до елементите на многомерните масив</a:t>
            </a:r>
            <a:endParaRPr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Многомерни масиви - примери</a:t>
            </a:r>
            <a:endParaRPr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Генериране и отпечатване на многомерни масив</a:t>
            </a:r>
            <a:endParaRPr/>
          </a:p>
        </p:txBody>
      </p:sp>
      <p:sp>
        <p:nvSpPr>
          <p:cNvPr id="152" name="Google Shape;152;p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/>
        </p:nvSpPr>
        <p:spPr>
          <a:xfrm>
            <a:off x="4529050" y="1843325"/>
            <a:ext cx="31119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Деклариране на многомерни масиви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Многомерни масиви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381000" y="2011054"/>
            <a:ext cx="5334000" cy="40848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$cars1 = ‘Volvo’;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$cars2 = ‘VW’;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$cars3 = ‘Fiat’;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…….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$cars100 = ‘Jeep’;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381000" y="1423614"/>
            <a:ext cx="5334000" cy="587400"/>
          </a:xfrm>
          <a:prstGeom prst="rect">
            <a:avLst/>
          </a:prstGeom>
          <a:solidFill>
            <a:srgbClr val="ACB4C3">
              <a:alpha val="4941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many variables, type string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5928650" y="1964819"/>
            <a:ext cx="5782800" cy="40848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$cars  = [‘Volvo’, 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		‘VW’,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		‘Mercedes’,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		…….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		‘Fiat’];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8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8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echo $cars[0]; </a:t>
            </a: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//Volvo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8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echo $cars[2];</a:t>
            </a: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//Mercedes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5928650" y="1423625"/>
            <a:ext cx="5782800" cy="541200"/>
          </a:xfrm>
          <a:prstGeom prst="rect">
            <a:avLst/>
          </a:prstGeom>
          <a:solidFill>
            <a:srgbClr val="ACB4C3">
              <a:alpha val="4941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one variable type array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/>
              <a:t>Многомерни масиви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381000" y="2011050"/>
            <a:ext cx="11333100" cy="16650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$car1 = [‘brand’ =&gt;’Volvo’, ‘model’=&gt;’s60’ , ‘stock’ =&gt; 10, ‘sold’ =&gt;20, ‘price’ =&gt;’50000’];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$car2 = [‘brand’ =&gt;’VW’, ‘model’=&gt;’polo’ , ‘stock’ =&gt; 8, ‘sold’ =&gt;10, ‘price’ =&gt;’20000’];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$car3 = [‘brand’ =&gt;’Fiat’, ‘model’=&gt;’uno’ , ‘stock’ =&gt; 10, ‘sold’ =&gt;20, ‘price’ =&gt;’20000’];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……..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$car100 = [‘brand’ =&gt;’Jeep’, ‘model’=&gt;’ WRANGLER’ , ‘stock’ =&gt; 7, ‘sold’ =&gt;3, ‘price’ =&gt;’62000’];</a:t>
            </a:r>
            <a:endParaRPr sz="2400" b="0" i="0" u="none" strike="noStrike" cap="none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381000" y="1423625"/>
            <a:ext cx="11333100" cy="587400"/>
          </a:xfrm>
          <a:prstGeom prst="rect">
            <a:avLst/>
          </a:prstGeom>
          <a:solidFill>
            <a:srgbClr val="ACB4C3">
              <a:alpha val="4941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many variables type array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398850" y="4173500"/>
            <a:ext cx="11333100" cy="18537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$cars = </a:t>
            </a: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‘brand’ =&gt;’Volvo’, ‘model’=&gt;’s60’ , ‘stock’ =&gt; 10, ‘sold’ =&gt;20, ‘price’ =&gt;’50000’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‘brand’ =&gt;’VW’, ‘model’=&gt;’polo’ , ‘stock’ =&gt; 8, ‘sold’ =&gt;10, ‘price’ =&gt;’20000’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      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‘brand’ =&gt;’Fiat’, ‘model’=&gt;’uno’ , ‘stock’ =&gt; 10, ‘sold’ =&gt;20, ‘price’ =&gt;’20000’)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      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……..],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      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‘brand’ =&gt;’Jeep’, ‘model’=&gt;’ WRANGLER’ , ‘stock’ =&gt; 7, ‘sold’ =&gt;3, ‘price’ =&gt;’62000’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380990" y="3676075"/>
            <a:ext cx="11333100" cy="495000"/>
          </a:xfrm>
          <a:prstGeom prst="rect">
            <a:avLst/>
          </a:prstGeom>
          <a:solidFill>
            <a:srgbClr val="ACB4C3">
              <a:alpha val="4941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one variable - multidimensional array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4540050" y="1642475"/>
            <a:ext cx="31119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Достъп до елементите на многомерните масив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/>
              <a:t>Достъп до елементите 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" name="Google Shape;192;p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404550" y="1664175"/>
            <a:ext cx="11422200" cy="1639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$cars = </a:t>
            </a: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‘brand’ =&gt;’Volvo’, ‘model’=&gt;’s60’ , ‘stock’ =&gt; 10, ‘sold’ =&gt;20, ‘price’ =&gt;’50000’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‘brand’ =&gt;’VW’, ‘model’=&gt;’polo’ , ‘stock’ =&gt; 8, ‘sold’ =&gt;10, ‘price’ =&gt;’20000’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      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‘brand’ =&gt;’Fiat’, ‘model’=&gt;’uno’ , ‘stock’ =&gt; 10, ‘sold’ =&gt;20, ‘price’ =&gt;’20000’)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      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……..],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      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‘brand’ =&gt;’Jeep’, ‘model’=&gt;’ WRANGLER’ , ‘stock’ =&gt; 7, ‘sold’ =&gt;3, ‘price’ =&gt;’62000’</a:t>
            </a: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endParaRPr sz="2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404550" y="3303800"/>
            <a:ext cx="11422200" cy="587400"/>
          </a:xfrm>
          <a:prstGeom prst="rect">
            <a:avLst/>
          </a:prstGeom>
          <a:solidFill>
            <a:srgbClr val="ACB4C3">
              <a:alpha val="4941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access array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3260550" y="5087250"/>
            <a:ext cx="2903700" cy="723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-US" sz="3000" b="1" i="0" u="none" strike="noStrike" cap="non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[‘model’]</a:t>
            </a:r>
            <a:endParaRPr sz="3000" b="1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404550" y="4363650"/>
            <a:ext cx="2856000" cy="723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[0]</a:t>
            </a:r>
            <a:r>
              <a:rPr lang="en-US" sz="3000" b="1" i="0" u="none" strike="noStrike" cap="non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[‘brand’]</a:t>
            </a:r>
            <a:endParaRPr sz="3000" b="1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6164250" y="4363650"/>
            <a:ext cx="2715600" cy="723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r>
              <a:rPr lang="en-US" sz="3000" b="1" i="0" u="none" strike="noStrike" cap="non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[‘stock’]</a:t>
            </a:r>
            <a:endParaRPr sz="3000" b="1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404550" y="5810850"/>
            <a:ext cx="2856000" cy="723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r>
              <a:rPr lang="en-US" sz="3000" b="1" i="0" u="none" strike="noStrike" cap="non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[‘price’]</a:t>
            </a:r>
            <a:endParaRPr sz="3000" b="1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6164250" y="5810850"/>
            <a:ext cx="2715600" cy="723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[0]</a:t>
            </a:r>
            <a:r>
              <a:rPr lang="en-US" sz="3000" b="1" i="0" u="none" strike="noStrike" cap="non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[‘price’]</a:t>
            </a:r>
            <a:endParaRPr sz="3000" b="1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8879850" y="5087250"/>
            <a:ext cx="2814300" cy="723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-US" sz="3000" b="1" i="0" u="none" strike="noStrike" cap="non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[‘brand’]</a:t>
            </a:r>
            <a:endParaRPr sz="3000" b="1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/>
          <p:nvPr/>
        </p:nvSpPr>
        <p:spPr>
          <a:xfrm>
            <a:off x="4426050" y="1816375"/>
            <a:ext cx="33399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Примери за многомерни масиви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Многомерен масив с елементи тип масив, съдържащи различен брой елементи и с индекси тип стринг</a:t>
            </a:r>
            <a:endParaRPr/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Многомерен асоциативен масив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$arr = </a:t>
            </a:r>
            <a:r>
              <a:rPr lang="en-US" sz="1800" b="1">
                <a:solidFill>
                  <a:schemeClr val="lt1"/>
                </a:solidFill>
              </a:rPr>
              <a:t>[</a:t>
            </a:r>
            <a:r>
              <a:rPr lang="en-US" sz="1800"/>
              <a:t> ‘name’ =&gt; ‘Gosho Petrov’,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	‘family_members’ =&gt;</a:t>
            </a:r>
            <a:r>
              <a:rPr lang="en-US" sz="1800" b="1">
                <a:solidFill>
                  <a:srgbClr val="F2A818"/>
                </a:solidFill>
              </a:rPr>
              <a:t>[</a:t>
            </a:r>
            <a:endParaRPr sz="1800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						‘wife’ =&gt; ‘Pepa Petrova’,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						‘son’ =&gt; ‘Ivan Petrov’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						‘daughter’=&gt; ‘Ceca Petrova’,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						‘dauther_boyfriend’ =&gt; ‘Pesho’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					</a:t>
            </a:r>
            <a:r>
              <a:rPr lang="en-US" sz="1800" b="1">
                <a:solidFill>
                  <a:srgbClr val="F2A818"/>
                </a:solidFill>
              </a:rPr>
              <a:t>]</a:t>
            </a:r>
            <a:r>
              <a:rPr lang="en-US" sz="1800"/>
              <a:t>,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	‘address’ =&gt; </a:t>
            </a:r>
            <a:r>
              <a:rPr lang="en-US" sz="1800" b="1">
                <a:solidFill>
                  <a:srgbClr val="F2A818"/>
                </a:solidFill>
              </a:rPr>
              <a:t>[</a:t>
            </a:r>
            <a:endParaRPr sz="1800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				‘city’ =&gt; ‘Vratsa’,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				‘street’ =&gt; ‘Kokiche’,</a:t>
            </a: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						‘street_number’ =&gt;</a:t>
            </a:r>
            <a:r>
              <a:rPr lang="en-US" sz="1800" b="1">
                <a:solidFill>
                  <a:schemeClr val="lt1"/>
                </a:solidFill>
              </a:rPr>
              <a:t> 14,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chemeClr val="lt1"/>
                </a:solidFill>
              </a:rPr>
              <a:t>						</a:t>
            </a:r>
            <a:r>
              <a:rPr lang="en-US" sz="1800">
                <a:solidFill>
                  <a:srgbClr val="F2A818"/>
                </a:solidFill>
              </a:rPr>
              <a:t>]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rgbClr val="434343"/>
                </a:solidFill>
              </a:rPr>
              <a:t>			…..</a:t>
            </a:r>
            <a:endParaRPr sz="1800" b="1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1800" b="1">
                <a:solidFill>
                  <a:schemeClr val="lt1"/>
                </a:solidFill>
              </a:rPr>
              <a:t>]</a:t>
            </a:r>
            <a:r>
              <a:rPr lang="en-US" sz="1800" b="1">
                <a:solidFill>
                  <a:srgbClr val="434343"/>
                </a:solidFill>
              </a:rPr>
              <a:t>;</a:t>
            </a:r>
            <a:endParaRPr sz="1800" b="1">
              <a:solidFill>
                <a:srgbClr val="434343"/>
              </a:solidFill>
            </a:endParaRPr>
          </a:p>
        </p:txBody>
      </p:sp>
      <p:sp>
        <p:nvSpPr>
          <p:cNvPr id="215" name="Google Shape;215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Примери за многомерни масиви</a:t>
            </a:r>
            <a:endParaRPr/>
          </a:p>
        </p:txBody>
      </p:sp>
      <p:sp>
        <p:nvSpPr>
          <p:cNvPr id="216" name="Google Shape;21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889</Words>
  <Application>Microsoft Office PowerPoint</Application>
  <PresentationFormat>По избор</PresentationFormat>
  <Paragraphs>187</Paragraphs>
  <Slides>19</Slides>
  <Notes>19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19</vt:i4>
      </vt:variant>
    </vt:vector>
  </HeadingPairs>
  <TitlesOfParts>
    <vt:vector size="25" baseType="lpstr">
      <vt:lpstr>Arial</vt:lpstr>
      <vt:lpstr>Roboto</vt:lpstr>
      <vt:lpstr>Noto Sans Symbols</vt:lpstr>
      <vt:lpstr>Calibri</vt:lpstr>
      <vt:lpstr>Consolas</vt:lpstr>
      <vt:lpstr>1_SoftUni3_1</vt:lpstr>
      <vt:lpstr>Многомерни масиви </vt:lpstr>
      <vt:lpstr>Съдържание</vt:lpstr>
      <vt:lpstr>Презентация на PowerPoint</vt:lpstr>
      <vt:lpstr>Многомерни масиви</vt:lpstr>
      <vt:lpstr>Многомерни масиви</vt:lpstr>
      <vt:lpstr>Презентация на PowerPoint</vt:lpstr>
      <vt:lpstr>Достъп до елементите ...</vt:lpstr>
      <vt:lpstr>Презентация на PowerPoint</vt:lpstr>
      <vt:lpstr>Примери за многомерни масиви</vt:lpstr>
      <vt:lpstr>Примери за многомерни масиви</vt:lpstr>
      <vt:lpstr>Презентация на PowerPoint</vt:lpstr>
      <vt:lpstr>Задача</vt:lpstr>
      <vt:lpstr>Task - step 1</vt:lpstr>
      <vt:lpstr>Task - step 2</vt:lpstr>
      <vt:lpstr>Task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Многомерни масиви</dc:title>
  <dc:creator>Milena</dc:creator>
  <cp:lastModifiedBy>Ariel</cp:lastModifiedBy>
  <cp:revision>2</cp:revision>
  <dcterms:modified xsi:type="dcterms:W3CDTF">2020-12-20T12:47:44Z</dcterms:modified>
</cp:coreProperties>
</file>